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4" r:id="rId2"/>
    <p:sldId id="263" r:id="rId3"/>
    <p:sldId id="265" r:id="rId4"/>
    <p:sldId id="266" r:id="rId5"/>
    <p:sldId id="267" r:id="rId6"/>
    <p:sldId id="262" r:id="rId7"/>
    <p:sldId id="258" r:id="rId8"/>
    <p:sldId id="259" r:id="rId9"/>
    <p:sldId id="260" r:id="rId10"/>
    <p:sldId id="261"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130" d="100"/>
          <a:sy n="130" d="100"/>
        </p:scale>
        <p:origin x="-1760" y="22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CA"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smtClean="0"/>
              <a:t>Click to edit Master subtitle style</a:t>
            </a:r>
            <a:endParaRPr lang="en-US"/>
          </a:p>
        </p:txBody>
      </p:sp>
      <p:sp>
        <p:nvSpPr>
          <p:cNvPr id="4" name="Date Placeholder 3"/>
          <p:cNvSpPr>
            <a:spLocks noGrp="1"/>
          </p:cNvSpPr>
          <p:nvPr>
            <p:ph type="dt" sz="half" idx="10"/>
          </p:nvPr>
        </p:nvSpPr>
        <p:spPr/>
        <p:txBody>
          <a:bodyPr/>
          <a:lstStyle/>
          <a:p>
            <a:fld id="{2D3E5223-6790-8D49-96B8-71D47472F2D8}" type="datetimeFigureOut">
              <a:rPr lang="en-US" smtClean="0"/>
              <a:t>21-02-05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05DBD6-8307-9F4B-B18E-5D9C72012A79}" type="slidenum">
              <a:rPr lang="en-US" smtClean="0"/>
              <a:t>‹#›</a:t>
            </a:fld>
            <a:endParaRPr lang="en-US"/>
          </a:p>
        </p:txBody>
      </p:sp>
    </p:spTree>
    <p:extLst>
      <p:ext uri="{BB962C8B-B14F-4D97-AF65-F5344CB8AC3E}">
        <p14:creationId xmlns:p14="http://schemas.microsoft.com/office/powerpoint/2010/main" val="15696698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2D3E5223-6790-8D49-96B8-71D47472F2D8}" type="datetimeFigureOut">
              <a:rPr lang="en-US" smtClean="0"/>
              <a:t>21-02-06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05DBD6-8307-9F4B-B18E-5D9C72012A79}" type="slidenum">
              <a:rPr lang="en-US" smtClean="0"/>
              <a:t>‹#›</a:t>
            </a:fld>
            <a:endParaRPr lang="en-US"/>
          </a:p>
        </p:txBody>
      </p:sp>
    </p:spTree>
    <p:extLst>
      <p:ext uri="{BB962C8B-B14F-4D97-AF65-F5344CB8AC3E}">
        <p14:creationId xmlns:p14="http://schemas.microsoft.com/office/powerpoint/2010/main" val="1406506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A"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2D3E5223-6790-8D49-96B8-71D47472F2D8}" type="datetimeFigureOut">
              <a:rPr lang="en-US" smtClean="0"/>
              <a:t>21-02-06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05DBD6-8307-9F4B-B18E-5D9C72012A79}" type="slidenum">
              <a:rPr lang="en-US" smtClean="0"/>
              <a:t>‹#›</a:t>
            </a:fld>
            <a:endParaRPr lang="en-US"/>
          </a:p>
        </p:txBody>
      </p:sp>
    </p:spTree>
    <p:extLst>
      <p:ext uri="{BB962C8B-B14F-4D97-AF65-F5344CB8AC3E}">
        <p14:creationId xmlns:p14="http://schemas.microsoft.com/office/powerpoint/2010/main" val="3335933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Content Placeholder 2"/>
          <p:cNvSpPr>
            <a:spLocks noGrp="1"/>
          </p:cNvSpPr>
          <p:nvPr>
            <p:ph idx="1"/>
          </p:nvPr>
        </p:nvSpPr>
        <p:spPr/>
        <p:txBody>
          <a:body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2D3E5223-6790-8D49-96B8-71D47472F2D8}" type="datetimeFigureOut">
              <a:rPr lang="en-US" smtClean="0"/>
              <a:t>21-02-05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05DBD6-8307-9F4B-B18E-5D9C72012A79}" type="slidenum">
              <a:rPr lang="en-US" smtClean="0"/>
              <a:t>‹#›</a:t>
            </a:fld>
            <a:endParaRPr lang="en-US"/>
          </a:p>
        </p:txBody>
      </p:sp>
    </p:spTree>
    <p:extLst>
      <p:ext uri="{BB962C8B-B14F-4D97-AF65-F5344CB8AC3E}">
        <p14:creationId xmlns:p14="http://schemas.microsoft.com/office/powerpoint/2010/main" val="1562923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A"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smtClean="0"/>
              <a:t>Click to edit Master text styles</a:t>
            </a:r>
          </a:p>
        </p:txBody>
      </p:sp>
      <p:sp>
        <p:nvSpPr>
          <p:cNvPr id="4" name="Date Placeholder 3"/>
          <p:cNvSpPr>
            <a:spLocks noGrp="1"/>
          </p:cNvSpPr>
          <p:nvPr>
            <p:ph type="dt" sz="half" idx="10"/>
          </p:nvPr>
        </p:nvSpPr>
        <p:spPr/>
        <p:txBody>
          <a:bodyPr/>
          <a:lstStyle/>
          <a:p>
            <a:fld id="{2D3E5223-6790-8D49-96B8-71D47472F2D8}" type="datetimeFigureOut">
              <a:rPr lang="en-US" smtClean="0"/>
              <a:t>21-02-06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05DBD6-8307-9F4B-B18E-5D9C72012A79}" type="slidenum">
              <a:rPr lang="en-US" smtClean="0"/>
              <a:t>‹#›</a:t>
            </a:fld>
            <a:endParaRPr lang="en-US"/>
          </a:p>
        </p:txBody>
      </p:sp>
    </p:spTree>
    <p:extLst>
      <p:ext uri="{BB962C8B-B14F-4D97-AF65-F5344CB8AC3E}">
        <p14:creationId xmlns:p14="http://schemas.microsoft.com/office/powerpoint/2010/main" val="3034129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5" name="Date Placeholder 4"/>
          <p:cNvSpPr>
            <a:spLocks noGrp="1"/>
          </p:cNvSpPr>
          <p:nvPr>
            <p:ph type="dt" sz="half" idx="10"/>
          </p:nvPr>
        </p:nvSpPr>
        <p:spPr/>
        <p:txBody>
          <a:bodyPr/>
          <a:lstStyle/>
          <a:p>
            <a:fld id="{2D3E5223-6790-8D49-96B8-71D47472F2D8}" type="datetimeFigureOut">
              <a:rPr lang="en-US" smtClean="0"/>
              <a:t>21-02-06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05DBD6-8307-9F4B-B18E-5D9C72012A79}" type="slidenum">
              <a:rPr lang="en-US" smtClean="0"/>
              <a:t>‹#›</a:t>
            </a:fld>
            <a:endParaRPr lang="en-US"/>
          </a:p>
        </p:txBody>
      </p:sp>
    </p:spTree>
    <p:extLst>
      <p:ext uri="{BB962C8B-B14F-4D97-AF65-F5344CB8AC3E}">
        <p14:creationId xmlns:p14="http://schemas.microsoft.com/office/powerpoint/2010/main" val="2531869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7" name="Date Placeholder 6"/>
          <p:cNvSpPr>
            <a:spLocks noGrp="1"/>
          </p:cNvSpPr>
          <p:nvPr>
            <p:ph type="dt" sz="half" idx="10"/>
          </p:nvPr>
        </p:nvSpPr>
        <p:spPr/>
        <p:txBody>
          <a:bodyPr/>
          <a:lstStyle/>
          <a:p>
            <a:fld id="{2D3E5223-6790-8D49-96B8-71D47472F2D8}" type="datetimeFigureOut">
              <a:rPr lang="en-US" smtClean="0"/>
              <a:t>21-02-06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405DBD6-8307-9F4B-B18E-5D9C72012A79}" type="slidenum">
              <a:rPr lang="en-US" smtClean="0"/>
              <a:t>‹#›</a:t>
            </a:fld>
            <a:endParaRPr lang="en-US"/>
          </a:p>
        </p:txBody>
      </p:sp>
    </p:spTree>
    <p:extLst>
      <p:ext uri="{BB962C8B-B14F-4D97-AF65-F5344CB8AC3E}">
        <p14:creationId xmlns:p14="http://schemas.microsoft.com/office/powerpoint/2010/main" val="3641157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Date Placeholder 2"/>
          <p:cNvSpPr>
            <a:spLocks noGrp="1"/>
          </p:cNvSpPr>
          <p:nvPr>
            <p:ph type="dt" sz="half" idx="10"/>
          </p:nvPr>
        </p:nvSpPr>
        <p:spPr/>
        <p:txBody>
          <a:bodyPr/>
          <a:lstStyle/>
          <a:p>
            <a:fld id="{2D3E5223-6790-8D49-96B8-71D47472F2D8}" type="datetimeFigureOut">
              <a:rPr lang="en-US" smtClean="0"/>
              <a:t>21-02-06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405DBD6-8307-9F4B-B18E-5D9C72012A79}" type="slidenum">
              <a:rPr lang="en-US" smtClean="0"/>
              <a:t>‹#›</a:t>
            </a:fld>
            <a:endParaRPr lang="en-US"/>
          </a:p>
        </p:txBody>
      </p:sp>
    </p:spTree>
    <p:extLst>
      <p:ext uri="{BB962C8B-B14F-4D97-AF65-F5344CB8AC3E}">
        <p14:creationId xmlns:p14="http://schemas.microsoft.com/office/powerpoint/2010/main" val="2966575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3E5223-6790-8D49-96B8-71D47472F2D8}" type="datetimeFigureOut">
              <a:rPr lang="en-US" smtClean="0"/>
              <a:t>21-02-06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05DBD6-8307-9F4B-B18E-5D9C72012A79}" type="slidenum">
              <a:rPr lang="en-US" smtClean="0"/>
              <a:t>‹#›</a:t>
            </a:fld>
            <a:endParaRPr lang="en-US"/>
          </a:p>
        </p:txBody>
      </p:sp>
    </p:spTree>
    <p:extLst>
      <p:ext uri="{BB962C8B-B14F-4D97-AF65-F5344CB8AC3E}">
        <p14:creationId xmlns:p14="http://schemas.microsoft.com/office/powerpoint/2010/main" val="670849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A"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2D3E5223-6790-8D49-96B8-71D47472F2D8}" type="datetimeFigureOut">
              <a:rPr lang="en-US" smtClean="0"/>
              <a:t>21-02-06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05DBD6-8307-9F4B-B18E-5D9C72012A79}" type="slidenum">
              <a:rPr lang="en-US" smtClean="0"/>
              <a:t>‹#›</a:t>
            </a:fld>
            <a:endParaRPr lang="en-US"/>
          </a:p>
        </p:txBody>
      </p:sp>
    </p:spTree>
    <p:extLst>
      <p:ext uri="{BB962C8B-B14F-4D97-AF65-F5344CB8AC3E}">
        <p14:creationId xmlns:p14="http://schemas.microsoft.com/office/powerpoint/2010/main" val="3899692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2D3E5223-6790-8D49-96B8-71D47472F2D8}" type="datetimeFigureOut">
              <a:rPr lang="en-US" smtClean="0"/>
              <a:t>21-02-06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05DBD6-8307-9F4B-B18E-5D9C72012A79}" type="slidenum">
              <a:rPr lang="en-US" smtClean="0"/>
              <a:t>‹#›</a:t>
            </a:fld>
            <a:endParaRPr lang="en-US"/>
          </a:p>
        </p:txBody>
      </p:sp>
    </p:spTree>
    <p:extLst>
      <p:ext uri="{BB962C8B-B14F-4D97-AF65-F5344CB8AC3E}">
        <p14:creationId xmlns:p14="http://schemas.microsoft.com/office/powerpoint/2010/main" val="168527193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3E5223-6790-8D49-96B8-71D47472F2D8}" type="datetimeFigureOut">
              <a:rPr lang="en-US" smtClean="0"/>
              <a:t>21-02-05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05DBD6-8307-9F4B-B18E-5D9C72012A79}" type="slidenum">
              <a:rPr lang="en-US" smtClean="0"/>
              <a:t>‹#›</a:t>
            </a:fld>
            <a:endParaRPr lang="en-US"/>
          </a:p>
        </p:txBody>
      </p:sp>
    </p:spTree>
    <p:extLst>
      <p:ext uri="{BB962C8B-B14F-4D97-AF65-F5344CB8AC3E}">
        <p14:creationId xmlns:p14="http://schemas.microsoft.com/office/powerpoint/2010/main" val="585004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520" y="183516"/>
            <a:ext cx="8229600" cy="629602"/>
          </a:xfrm>
        </p:spPr>
        <p:txBody>
          <a:bodyPr>
            <a:normAutofit/>
          </a:bodyPr>
          <a:lstStyle/>
          <a:p>
            <a:r>
              <a:rPr lang="en-US" sz="3200" dirty="0" smtClean="0"/>
              <a:t>Increase in passive phase duration 2019 </a:t>
            </a:r>
            <a:r>
              <a:rPr lang="en-US" sz="3200" dirty="0" err="1" smtClean="0"/>
              <a:t>vs</a:t>
            </a:r>
            <a:r>
              <a:rPr lang="en-US" sz="3200" dirty="0" smtClean="0"/>
              <a:t> 2018:</a:t>
            </a:r>
            <a:endParaRPr lang="en-US" sz="3200" dirty="0"/>
          </a:p>
        </p:txBody>
      </p:sp>
      <p:pic>
        <p:nvPicPr>
          <p:cNvPr id="4" name="Content Placeholder 3"/>
          <p:cNvPicPr>
            <a:picLocks noGrp="1" noChangeAspect="1"/>
          </p:cNvPicPr>
          <p:nvPr>
            <p:ph idx="1"/>
          </p:nvPr>
        </p:nvPicPr>
        <p:blipFill rotWithShape="1">
          <a:blip r:embed="rId2"/>
          <a:srcRect l="5389" t="4253" b="9401"/>
          <a:stretch/>
        </p:blipFill>
        <p:spPr>
          <a:xfrm>
            <a:off x="995679" y="690879"/>
            <a:ext cx="7157099" cy="5781041"/>
          </a:xfrm>
          <a:prstGeom prst="rect">
            <a:avLst/>
          </a:prstGeom>
        </p:spPr>
      </p:pic>
    </p:spTree>
    <p:extLst>
      <p:ext uri="{BB962C8B-B14F-4D97-AF65-F5344CB8AC3E}">
        <p14:creationId xmlns:p14="http://schemas.microsoft.com/office/powerpoint/2010/main" val="26960850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1423" y="448865"/>
            <a:ext cx="7583487" cy="551589"/>
          </a:xfrm>
        </p:spPr>
        <p:txBody>
          <a:bodyPr>
            <a:normAutofit fontScale="90000"/>
          </a:bodyPr>
          <a:lstStyle/>
          <a:p>
            <a:r>
              <a:rPr lang="en-US" sz="3200" b="1" dirty="0" smtClean="0"/>
              <a:t>Strategy:</a:t>
            </a:r>
            <a:endParaRPr lang="en-US" sz="3200" b="1" dirty="0"/>
          </a:p>
        </p:txBody>
      </p:sp>
      <p:sp>
        <p:nvSpPr>
          <p:cNvPr id="3" name="Content Placeholder 2"/>
          <p:cNvSpPr>
            <a:spLocks noGrp="1"/>
          </p:cNvSpPr>
          <p:nvPr>
            <p:ph idx="1"/>
          </p:nvPr>
        </p:nvSpPr>
        <p:spPr>
          <a:xfrm>
            <a:off x="531423" y="1361913"/>
            <a:ext cx="7951550" cy="2942668"/>
          </a:xfrm>
        </p:spPr>
        <p:txBody>
          <a:bodyPr>
            <a:normAutofit/>
          </a:bodyPr>
          <a:lstStyle/>
          <a:p>
            <a:pPr marL="0" indent="0">
              <a:buNone/>
            </a:pPr>
            <a:r>
              <a:rPr lang="en-US" sz="2400" dirty="0" smtClean="0"/>
              <a:t>Explain changes in annual size-distribution by modeling:</a:t>
            </a:r>
          </a:p>
          <a:p>
            <a:pPr lvl="2"/>
            <a:r>
              <a:rPr lang="en-US" sz="2000" dirty="0" smtClean="0"/>
              <a:t>Population </a:t>
            </a:r>
            <a:r>
              <a:rPr lang="en-US" sz="2000" b="1" dirty="0" smtClean="0"/>
              <a:t>recruitment </a:t>
            </a:r>
          </a:p>
          <a:p>
            <a:pPr lvl="2"/>
            <a:r>
              <a:rPr lang="en-US" sz="2000" b="1" dirty="0" smtClean="0"/>
              <a:t>Growth </a:t>
            </a:r>
            <a:r>
              <a:rPr lang="en-US" sz="2000" dirty="0" smtClean="0"/>
              <a:t>(size increase &amp; </a:t>
            </a:r>
            <a:r>
              <a:rPr lang="en-US" sz="2000" dirty="0" err="1" smtClean="0"/>
              <a:t>moulting</a:t>
            </a:r>
            <a:r>
              <a:rPr lang="en-US" sz="2000" dirty="0" smtClean="0"/>
              <a:t>)</a:t>
            </a:r>
          </a:p>
          <a:p>
            <a:pPr lvl="2"/>
            <a:r>
              <a:rPr lang="en-US" sz="2000" dirty="0" smtClean="0"/>
              <a:t>Natural </a:t>
            </a:r>
            <a:r>
              <a:rPr lang="en-US" sz="2000" b="1" dirty="0" smtClean="0"/>
              <a:t>mortality</a:t>
            </a:r>
            <a:r>
              <a:rPr lang="en-US" sz="2000" dirty="0" smtClean="0"/>
              <a:t> </a:t>
            </a:r>
          </a:p>
          <a:p>
            <a:pPr lvl="2"/>
            <a:r>
              <a:rPr lang="en-US" sz="2000" dirty="0" smtClean="0"/>
              <a:t>Survey </a:t>
            </a:r>
            <a:r>
              <a:rPr lang="en-US" sz="2000" b="1" dirty="0" smtClean="0"/>
              <a:t>selectivity</a:t>
            </a:r>
          </a:p>
          <a:p>
            <a:pPr lvl="2"/>
            <a:r>
              <a:rPr lang="en-US" sz="2000" dirty="0" smtClean="0"/>
              <a:t>Survey </a:t>
            </a:r>
            <a:r>
              <a:rPr lang="en-US" sz="2000" b="1" dirty="0" err="1" smtClean="0"/>
              <a:t>catchability</a:t>
            </a:r>
            <a:endParaRPr lang="en-US" sz="2000" b="1" dirty="0" smtClean="0"/>
          </a:p>
          <a:p>
            <a:pPr lvl="2"/>
            <a:r>
              <a:rPr lang="en-US" sz="2000" dirty="0"/>
              <a:t>Fishery </a:t>
            </a:r>
            <a:r>
              <a:rPr lang="en-US" sz="2000" b="1" dirty="0" smtClean="0"/>
              <a:t>removals </a:t>
            </a:r>
            <a:r>
              <a:rPr lang="en-US" sz="2000" dirty="0" smtClean="0"/>
              <a:t>(fishing mortality)</a:t>
            </a:r>
          </a:p>
        </p:txBody>
      </p:sp>
      <p:sp>
        <p:nvSpPr>
          <p:cNvPr id="4" name="TextBox 3"/>
          <p:cNvSpPr txBox="1"/>
          <p:nvPr/>
        </p:nvSpPr>
        <p:spPr>
          <a:xfrm>
            <a:off x="2940903" y="4530209"/>
            <a:ext cx="3132589" cy="369332"/>
          </a:xfrm>
          <a:prstGeom prst="rect">
            <a:avLst/>
          </a:prstGeom>
          <a:noFill/>
        </p:spPr>
        <p:txBody>
          <a:bodyPr wrap="none" rtlCol="0">
            <a:spAutoFit/>
          </a:bodyPr>
          <a:lstStyle/>
          <a:p>
            <a:r>
              <a:rPr lang="fr-CA" dirty="0" smtClean="0"/>
              <a:t>Insert size-</a:t>
            </a:r>
            <a:r>
              <a:rPr lang="fr-CA" dirty="0" err="1" smtClean="0"/>
              <a:t>frequency</a:t>
            </a:r>
            <a:r>
              <a:rPr lang="fr-CA" dirty="0" smtClean="0"/>
              <a:t> figure</a:t>
            </a:r>
            <a:endParaRPr lang="en-CA" dirty="0"/>
          </a:p>
        </p:txBody>
      </p:sp>
    </p:spTree>
    <p:extLst>
      <p:ext uri="{BB962C8B-B14F-4D97-AF65-F5344CB8AC3E}">
        <p14:creationId xmlns:p14="http://schemas.microsoft.com/office/powerpoint/2010/main" val="136645797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2786" y="193358"/>
            <a:ext cx="8442960" cy="578802"/>
          </a:xfrm>
        </p:spPr>
        <p:txBody>
          <a:bodyPr>
            <a:noAutofit/>
          </a:bodyPr>
          <a:lstStyle/>
          <a:p>
            <a:r>
              <a:rPr lang="en-US" sz="3200" dirty="0" smtClean="0"/>
              <a:t>Comparison of catch and passive phase increases</a:t>
            </a:r>
            <a:endParaRPr lang="en-US" sz="3200" dirty="0"/>
          </a:p>
        </p:txBody>
      </p:sp>
      <p:pic>
        <p:nvPicPr>
          <p:cNvPr id="4" name="Picture 3"/>
          <p:cNvPicPr>
            <a:picLocks noChangeAspect="1"/>
          </p:cNvPicPr>
          <p:nvPr/>
        </p:nvPicPr>
        <p:blipFill>
          <a:blip r:embed="rId2"/>
          <a:stretch>
            <a:fillRect/>
          </a:stretch>
        </p:blipFill>
        <p:spPr>
          <a:xfrm>
            <a:off x="4622663" y="1464734"/>
            <a:ext cx="4419737" cy="3911600"/>
          </a:xfrm>
          <a:prstGeom prst="rect">
            <a:avLst/>
          </a:prstGeom>
        </p:spPr>
      </p:pic>
      <p:pic>
        <p:nvPicPr>
          <p:cNvPr id="5" name="Picture 4" descr="Macintosh HD:Users:crustacean:Desktop:Stock-Assessment-2020:SCS catch ratio 2018-2019 - MGE35LE95.pdf"/>
          <p:cNvPicPr/>
          <p:nvPr/>
        </p:nvPicPr>
        <p:blipFill>
          <a:blip r:embed="rId3">
            <a:extLst>
              <a:ext uri="{28A0092B-C50C-407E-A947-70E740481C1C}">
                <a14:useLocalDpi xmlns:a14="http://schemas.microsoft.com/office/drawing/2010/main" val="0"/>
              </a:ext>
            </a:extLst>
          </a:blip>
          <a:srcRect/>
          <a:stretch>
            <a:fillRect/>
          </a:stretch>
        </p:blipFill>
        <p:spPr bwMode="auto">
          <a:xfrm>
            <a:off x="117975" y="1487720"/>
            <a:ext cx="4386291" cy="3863214"/>
          </a:xfrm>
          <a:prstGeom prst="rect">
            <a:avLst/>
          </a:prstGeom>
          <a:noFill/>
          <a:ln>
            <a:noFill/>
          </a:ln>
        </p:spPr>
      </p:pic>
      <p:sp>
        <p:nvSpPr>
          <p:cNvPr id="3" name="TextBox 2"/>
          <p:cNvSpPr txBox="1"/>
          <p:nvPr/>
        </p:nvSpPr>
        <p:spPr>
          <a:xfrm>
            <a:off x="5923280" y="1489414"/>
            <a:ext cx="2336660" cy="369332"/>
          </a:xfrm>
          <a:prstGeom prst="rect">
            <a:avLst/>
          </a:prstGeom>
          <a:solidFill>
            <a:schemeClr val="bg1"/>
          </a:solidFill>
        </p:spPr>
        <p:txBody>
          <a:bodyPr wrap="none" rtlCol="0">
            <a:spAutoFit/>
          </a:bodyPr>
          <a:lstStyle/>
          <a:p>
            <a:r>
              <a:rPr lang="en-US" dirty="0" smtClean="0"/>
              <a:t>Passive phase duration</a:t>
            </a:r>
            <a:endParaRPr lang="en-US" dirty="0"/>
          </a:p>
        </p:txBody>
      </p:sp>
      <p:sp>
        <p:nvSpPr>
          <p:cNvPr id="6" name="TextBox 5"/>
          <p:cNvSpPr txBox="1"/>
          <p:nvPr/>
        </p:nvSpPr>
        <p:spPr>
          <a:xfrm>
            <a:off x="1117600" y="1483614"/>
            <a:ext cx="2688882" cy="369332"/>
          </a:xfrm>
          <a:prstGeom prst="rect">
            <a:avLst/>
          </a:prstGeom>
          <a:solidFill>
            <a:schemeClr val="bg1"/>
          </a:solidFill>
        </p:spPr>
        <p:txBody>
          <a:bodyPr wrap="none" rtlCol="0">
            <a:spAutoFit/>
          </a:bodyPr>
          <a:lstStyle/>
          <a:p>
            <a:r>
              <a:rPr lang="en-US" dirty="0" smtClean="0"/>
              <a:t>Males 35 &lt;= CW &lt;= 95 mm</a:t>
            </a:r>
            <a:endParaRPr lang="en-US" dirty="0"/>
          </a:p>
        </p:txBody>
      </p:sp>
    </p:spTree>
    <p:extLst>
      <p:ext uri="{BB962C8B-B14F-4D97-AF65-F5344CB8AC3E}">
        <p14:creationId xmlns:p14="http://schemas.microsoft.com/office/powerpoint/2010/main" val="2633493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Macintosh HD:Users:crustacean:Desktop:Stock-Assessment-2020:results:figures:english:maps:biomass:2020 - commercial crab.pdf"/>
          <p:cNvPicPr>
            <a:picLocks noGrp="1"/>
          </p:cNvPicPr>
          <p:nvPr>
            <p:ph idx="1"/>
          </p:nvPr>
        </p:nvPicPr>
        <p:blipFill rotWithShape="1">
          <a:blip r:embed="rId2">
            <a:extLst>
              <a:ext uri="{28A0092B-C50C-407E-A947-70E740481C1C}">
                <a14:useLocalDpi xmlns:a14="http://schemas.microsoft.com/office/drawing/2010/main" val="0"/>
              </a:ext>
            </a:extLst>
          </a:blip>
          <a:srcRect t="914" b="4823"/>
          <a:stretch/>
        </p:blipFill>
        <p:spPr bwMode="auto">
          <a:xfrm>
            <a:off x="304800" y="805914"/>
            <a:ext cx="8158480" cy="5747286"/>
          </a:xfrm>
          <a:prstGeom prst="rect">
            <a:avLst/>
          </a:prstGeom>
          <a:noFill/>
          <a:ln>
            <a:noFill/>
          </a:ln>
        </p:spPr>
      </p:pic>
      <p:sp>
        <p:nvSpPr>
          <p:cNvPr id="5" name="TextBox 4"/>
          <p:cNvSpPr txBox="1"/>
          <p:nvPr/>
        </p:nvSpPr>
        <p:spPr>
          <a:xfrm>
            <a:off x="396240" y="282694"/>
            <a:ext cx="6163867" cy="584776"/>
          </a:xfrm>
          <a:prstGeom prst="rect">
            <a:avLst/>
          </a:prstGeom>
          <a:noFill/>
        </p:spPr>
        <p:txBody>
          <a:bodyPr wrap="none" rtlCol="0">
            <a:spAutoFit/>
          </a:bodyPr>
          <a:lstStyle/>
          <a:p>
            <a:r>
              <a:rPr lang="en-US" sz="3200" dirty="0" smtClean="0"/>
              <a:t>2020 Commercial male distribution:</a:t>
            </a:r>
            <a:endParaRPr lang="en-US" sz="3200" dirty="0"/>
          </a:p>
        </p:txBody>
      </p:sp>
    </p:spTree>
    <p:extLst>
      <p:ext uri="{BB962C8B-B14F-4D97-AF65-F5344CB8AC3E}">
        <p14:creationId xmlns:p14="http://schemas.microsoft.com/office/powerpoint/2010/main" val="1456927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cintosh HD:Users:crustacean:Desktop:Stock-Assessment-2020:results:figures:english:maps:biomass:density.map.COM.2010-2020.pdf"/>
          <p:cNvPicPr>
            <a:picLocks noGrp="1"/>
          </p:cNvPicPr>
          <p:nvPr>
            <p:ph idx="1"/>
          </p:nvPr>
        </p:nvPicPr>
        <p:blipFill rotWithShape="1">
          <a:blip r:embed="rId2">
            <a:extLst>
              <a:ext uri="{28A0092B-C50C-407E-A947-70E740481C1C}">
                <a14:useLocalDpi xmlns:a14="http://schemas.microsoft.com/office/drawing/2010/main" val="0"/>
              </a:ext>
            </a:extLst>
          </a:blip>
          <a:srcRect t="49214" b="-35120"/>
          <a:stretch/>
        </p:blipFill>
        <p:spPr bwMode="auto">
          <a:xfrm>
            <a:off x="457200" y="1442720"/>
            <a:ext cx="8229600" cy="8483600"/>
          </a:xfrm>
          <a:prstGeom prst="rect">
            <a:avLst/>
          </a:prstGeom>
          <a:noFill/>
          <a:ln>
            <a:noFill/>
          </a:ln>
        </p:spPr>
      </p:pic>
      <p:sp>
        <p:nvSpPr>
          <p:cNvPr id="7" name="TextBox 6"/>
          <p:cNvSpPr txBox="1"/>
          <p:nvPr/>
        </p:nvSpPr>
        <p:spPr>
          <a:xfrm>
            <a:off x="396240" y="282694"/>
            <a:ext cx="7121461" cy="584776"/>
          </a:xfrm>
          <a:prstGeom prst="rect">
            <a:avLst/>
          </a:prstGeom>
          <a:noFill/>
        </p:spPr>
        <p:txBody>
          <a:bodyPr wrap="none" rtlCol="0">
            <a:spAutoFit/>
          </a:bodyPr>
          <a:lstStyle/>
          <a:p>
            <a:r>
              <a:rPr lang="en-US" sz="3200" dirty="0" smtClean="0"/>
              <a:t>2016-2020 Commercial male distribution:</a:t>
            </a:r>
            <a:endParaRPr lang="en-US" sz="3200" dirty="0"/>
          </a:p>
        </p:txBody>
      </p:sp>
    </p:spTree>
    <p:extLst>
      <p:ext uri="{BB962C8B-B14F-4D97-AF65-F5344CB8AC3E}">
        <p14:creationId xmlns:p14="http://schemas.microsoft.com/office/powerpoint/2010/main" val="2911528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21824"/>
          </a:xfrm>
        </p:spPr>
        <p:txBody>
          <a:bodyPr>
            <a:normAutofit fontScale="90000"/>
          </a:bodyPr>
          <a:lstStyle/>
          <a:p>
            <a:pPr algn="l"/>
            <a:r>
              <a:rPr lang="en-US" b="1" dirty="0" smtClean="0"/>
              <a:t>2019 catch adjustment:</a:t>
            </a:r>
            <a:endParaRPr lang="en-US" b="1" dirty="0"/>
          </a:p>
        </p:txBody>
      </p:sp>
      <p:sp>
        <p:nvSpPr>
          <p:cNvPr id="4" name="Rectangle 3"/>
          <p:cNvSpPr/>
          <p:nvPr/>
        </p:nvSpPr>
        <p:spPr>
          <a:xfrm>
            <a:off x="1857591" y="2440087"/>
            <a:ext cx="4133850" cy="469900"/>
          </a:xfrm>
          <a:prstGeom prst="rect">
            <a:avLst/>
          </a:prstGeom>
          <a:gradFill>
            <a:gsLst>
              <a:gs pos="0">
                <a:schemeClr val="bg1">
                  <a:lumMod val="65000"/>
                </a:schemeClr>
              </a:gs>
              <a:gs pos="100000">
                <a:schemeClr val="bg1">
                  <a:lumMod val="95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a</a:t>
            </a:r>
          </a:p>
        </p:txBody>
      </p:sp>
      <p:sp>
        <p:nvSpPr>
          <p:cNvPr id="6" name="Rectangle 5"/>
          <p:cNvSpPr/>
          <p:nvPr/>
        </p:nvSpPr>
        <p:spPr>
          <a:xfrm>
            <a:off x="5991441" y="2440087"/>
            <a:ext cx="2165350" cy="4699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t>
            </a:r>
            <a:endParaRPr lang="en-US" dirty="0"/>
          </a:p>
        </p:txBody>
      </p:sp>
      <p:sp>
        <p:nvSpPr>
          <p:cNvPr id="7" name="Rectangle 6"/>
          <p:cNvSpPr/>
          <p:nvPr/>
        </p:nvSpPr>
        <p:spPr>
          <a:xfrm>
            <a:off x="5991441" y="3179940"/>
            <a:ext cx="1409212" cy="4699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t>
            </a:r>
            <a:endParaRPr lang="en-US" dirty="0"/>
          </a:p>
        </p:txBody>
      </p:sp>
      <p:sp>
        <p:nvSpPr>
          <p:cNvPr id="8" name="Rectangle 7"/>
          <p:cNvSpPr/>
          <p:nvPr/>
        </p:nvSpPr>
        <p:spPr>
          <a:xfrm>
            <a:off x="7400653" y="3179940"/>
            <a:ext cx="756138" cy="4699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p-p’</a:t>
            </a:r>
            <a:endParaRPr lang="en-US" dirty="0"/>
          </a:p>
        </p:txBody>
      </p:sp>
      <p:sp>
        <p:nvSpPr>
          <p:cNvPr id="9" name="Rectangle 8"/>
          <p:cNvSpPr/>
          <p:nvPr/>
        </p:nvSpPr>
        <p:spPr>
          <a:xfrm>
            <a:off x="1857591" y="3179940"/>
            <a:ext cx="4133850" cy="469900"/>
          </a:xfrm>
          <a:prstGeom prst="rect">
            <a:avLst/>
          </a:prstGeom>
          <a:gradFill>
            <a:gsLst>
              <a:gs pos="0">
                <a:schemeClr val="bg1">
                  <a:lumMod val="65000"/>
                </a:schemeClr>
              </a:gs>
              <a:gs pos="100000">
                <a:schemeClr val="bg1">
                  <a:lumMod val="95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a</a:t>
            </a:r>
          </a:p>
        </p:txBody>
      </p:sp>
      <p:sp>
        <p:nvSpPr>
          <p:cNvPr id="10" name="TextBox 9"/>
          <p:cNvSpPr txBox="1"/>
          <p:nvPr/>
        </p:nvSpPr>
        <p:spPr>
          <a:xfrm>
            <a:off x="1096782" y="2488118"/>
            <a:ext cx="704640" cy="400110"/>
          </a:xfrm>
          <a:prstGeom prst="rect">
            <a:avLst/>
          </a:prstGeom>
          <a:noFill/>
        </p:spPr>
        <p:txBody>
          <a:bodyPr wrap="none" rtlCol="0">
            <a:spAutoFit/>
          </a:bodyPr>
          <a:lstStyle/>
          <a:p>
            <a:r>
              <a:rPr lang="en-US" sz="2000" dirty="0" smtClean="0"/>
              <a:t>2019</a:t>
            </a:r>
            <a:endParaRPr lang="en-US" sz="2000" dirty="0"/>
          </a:p>
        </p:txBody>
      </p:sp>
      <p:sp>
        <p:nvSpPr>
          <p:cNvPr id="11" name="TextBox 10"/>
          <p:cNvSpPr txBox="1"/>
          <p:nvPr/>
        </p:nvSpPr>
        <p:spPr>
          <a:xfrm>
            <a:off x="1096782" y="3239215"/>
            <a:ext cx="704640" cy="400110"/>
          </a:xfrm>
          <a:prstGeom prst="rect">
            <a:avLst/>
          </a:prstGeom>
          <a:noFill/>
        </p:spPr>
        <p:txBody>
          <a:bodyPr wrap="none" rtlCol="0">
            <a:spAutoFit/>
          </a:bodyPr>
          <a:lstStyle/>
          <a:p>
            <a:r>
              <a:rPr lang="en-US" sz="2000" dirty="0" smtClean="0"/>
              <a:t>2019</a:t>
            </a:r>
            <a:endParaRPr lang="en-US" sz="2000" dirty="0"/>
          </a:p>
        </p:txBody>
      </p:sp>
      <p:sp>
        <p:nvSpPr>
          <p:cNvPr id="14" name="TextBox 13"/>
          <p:cNvSpPr txBox="1"/>
          <p:nvPr/>
        </p:nvSpPr>
        <p:spPr>
          <a:xfrm>
            <a:off x="1096782" y="1822556"/>
            <a:ext cx="704640" cy="400110"/>
          </a:xfrm>
          <a:prstGeom prst="rect">
            <a:avLst/>
          </a:prstGeom>
          <a:noFill/>
        </p:spPr>
        <p:txBody>
          <a:bodyPr wrap="none" rtlCol="0">
            <a:spAutoFit/>
          </a:bodyPr>
          <a:lstStyle/>
          <a:p>
            <a:r>
              <a:rPr lang="en-US" sz="2000" dirty="0" smtClean="0"/>
              <a:t>2018</a:t>
            </a:r>
            <a:endParaRPr lang="en-US" sz="2000" dirty="0"/>
          </a:p>
        </p:txBody>
      </p:sp>
      <p:sp>
        <p:nvSpPr>
          <p:cNvPr id="15" name="Rectangle 14"/>
          <p:cNvSpPr/>
          <p:nvPr/>
        </p:nvSpPr>
        <p:spPr>
          <a:xfrm>
            <a:off x="5991441" y="1752766"/>
            <a:ext cx="1409212" cy="4699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t>
            </a:r>
            <a:endParaRPr lang="en-US" dirty="0"/>
          </a:p>
        </p:txBody>
      </p:sp>
      <p:sp>
        <p:nvSpPr>
          <p:cNvPr id="16" name="TextBox 15"/>
          <p:cNvSpPr txBox="1"/>
          <p:nvPr/>
        </p:nvSpPr>
        <p:spPr>
          <a:xfrm>
            <a:off x="457200" y="1162483"/>
            <a:ext cx="2741293" cy="369332"/>
          </a:xfrm>
          <a:prstGeom prst="rect">
            <a:avLst/>
          </a:prstGeom>
          <a:noFill/>
        </p:spPr>
        <p:txBody>
          <a:bodyPr wrap="none" rtlCol="0">
            <a:spAutoFit/>
          </a:bodyPr>
          <a:lstStyle/>
          <a:p>
            <a:r>
              <a:rPr lang="en-US" dirty="0" smtClean="0"/>
              <a:t>For each tow we have that:</a:t>
            </a:r>
            <a:endParaRPr lang="en-US" dirty="0"/>
          </a:p>
        </p:txBody>
      </p:sp>
      <p:graphicFrame>
        <p:nvGraphicFramePr>
          <p:cNvPr id="18" name="Table 17"/>
          <p:cNvGraphicFramePr>
            <a:graphicFrameLocks noGrp="1"/>
          </p:cNvGraphicFramePr>
          <p:nvPr>
            <p:extLst>
              <p:ext uri="{D42A27DB-BD31-4B8C-83A1-F6EECF244321}">
                <p14:modId xmlns:p14="http://schemas.microsoft.com/office/powerpoint/2010/main" val="3442636077"/>
              </p:ext>
            </p:extLst>
          </p:nvPr>
        </p:nvGraphicFramePr>
        <p:xfrm>
          <a:off x="2209284" y="4044462"/>
          <a:ext cx="4531486" cy="1483360"/>
        </p:xfrm>
        <a:graphic>
          <a:graphicData uri="http://schemas.openxmlformats.org/drawingml/2006/table">
            <a:tbl>
              <a:tblPr firstRow="1" bandRow="1">
                <a:tableStyleId>{5C22544A-7EE6-4342-B048-85BDC9FD1C3A}</a:tableStyleId>
              </a:tblPr>
              <a:tblGrid>
                <a:gridCol w="1131794"/>
                <a:gridCol w="3399692"/>
              </a:tblGrid>
              <a:tr h="370840">
                <a:tc>
                  <a:txBody>
                    <a:bodyPr/>
                    <a:lstStyle/>
                    <a:p>
                      <a:r>
                        <a:rPr lang="en-US" dirty="0" smtClean="0"/>
                        <a:t>Variable</a:t>
                      </a:r>
                      <a:endParaRPr lang="en-US" dirty="0"/>
                    </a:p>
                  </a:txBody>
                  <a:tcPr/>
                </a:tc>
                <a:tc>
                  <a:txBody>
                    <a:bodyPr/>
                    <a:lstStyle/>
                    <a:p>
                      <a:r>
                        <a:rPr lang="en-US" dirty="0" smtClean="0"/>
                        <a:t>Description</a:t>
                      </a:r>
                      <a:endParaRPr lang="en-US" dirty="0"/>
                    </a:p>
                  </a:txBody>
                  <a:tcPr/>
                </a:tc>
              </a:tr>
              <a:tr h="370840">
                <a:tc>
                  <a:txBody>
                    <a:bodyPr/>
                    <a:lstStyle/>
                    <a:p>
                      <a:pPr algn="ctr"/>
                      <a:r>
                        <a:rPr lang="en-US" dirty="0" smtClean="0"/>
                        <a:t>p'</a:t>
                      </a:r>
                      <a:endParaRPr lang="en-US" dirty="0"/>
                    </a:p>
                  </a:txBody>
                  <a:tcPr/>
                </a:tc>
                <a:tc>
                  <a:txBody>
                    <a:bodyPr/>
                    <a:lstStyle/>
                    <a:p>
                      <a:r>
                        <a:rPr lang="en-US" dirty="0" smtClean="0"/>
                        <a:t>Passive phase swept area in 2018</a:t>
                      </a:r>
                      <a:endParaRPr lang="en-US" dirty="0"/>
                    </a:p>
                  </a:txBody>
                  <a:tcPr/>
                </a:tc>
              </a:tr>
              <a:tr h="370840">
                <a:tc>
                  <a:txBody>
                    <a:bodyPr/>
                    <a:lstStyle/>
                    <a:p>
                      <a:pPr algn="ctr"/>
                      <a:r>
                        <a:rPr lang="en-US" dirty="0" smtClean="0"/>
                        <a:t>a</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Active phase swept area in 2019</a:t>
                      </a:r>
                    </a:p>
                  </a:txBody>
                  <a:tcPr/>
                </a:tc>
              </a:tr>
              <a:tr h="370840">
                <a:tc>
                  <a:txBody>
                    <a:bodyPr/>
                    <a:lstStyle/>
                    <a:p>
                      <a:pPr algn="ctr"/>
                      <a:r>
                        <a:rPr lang="en-US" dirty="0" smtClean="0"/>
                        <a:t>p</a:t>
                      </a:r>
                      <a:endParaRPr lang="en-US" dirty="0"/>
                    </a:p>
                  </a:txBody>
                  <a:tcPr/>
                </a:tc>
                <a:tc>
                  <a:txBody>
                    <a:bodyPr/>
                    <a:lstStyle/>
                    <a:p>
                      <a:r>
                        <a:rPr lang="en-US" dirty="0" smtClean="0"/>
                        <a:t>Passive phase swept area in 2019</a:t>
                      </a:r>
                      <a:endParaRPr lang="en-US" dirty="0"/>
                    </a:p>
                  </a:txBody>
                  <a:tcPr/>
                </a:tc>
              </a:tr>
            </a:tbl>
          </a:graphicData>
        </a:graphic>
      </p:graphicFrame>
      <p:sp>
        <p:nvSpPr>
          <p:cNvPr id="19" name="TextBox 18"/>
          <p:cNvSpPr txBox="1"/>
          <p:nvPr/>
        </p:nvSpPr>
        <p:spPr>
          <a:xfrm>
            <a:off x="4416763" y="5748718"/>
            <a:ext cx="2482320" cy="461665"/>
          </a:xfrm>
          <a:prstGeom prst="rect">
            <a:avLst/>
          </a:prstGeom>
          <a:noFill/>
        </p:spPr>
        <p:txBody>
          <a:bodyPr wrap="none" rtlCol="0">
            <a:spAutoFit/>
          </a:bodyPr>
          <a:lstStyle/>
          <a:p>
            <a:r>
              <a:rPr lang="en-US" sz="2400" dirty="0" smtClean="0"/>
              <a:t>f = (a + p’) / (a + p)</a:t>
            </a:r>
            <a:endParaRPr lang="en-US" sz="2400" dirty="0"/>
          </a:p>
        </p:txBody>
      </p:sp>
      <p:sp>
        <p:nvSpPr>
          <p:cNvPr id="20" name="TextBox 19"/>
          <p:cNvSpPr txBox="1"/>
          <p:nvPr/>
        </p:nvSpPr>
        <p:spPr>
          <a:xfrm>
            <a:off x="1857591" y="5748718"/>
            <a:ext cx="2442646" cy="461665"/>
          </a:xfrm>
          <a:prstGeom prst="rect">
            <a:avLst/>
          </a:prstGeom>
          <a:noFill/>
        </p:spPr>
        <p:txBody>
          <a:bodyPr wrap="none" rtlCol="0">
            <a:spAutoFit/>
          </a:bodyPr>
          <a:lstStyle/>
          <a:p>
            <a:r>
              <a:rPr lang="en-US" sz="2400" b="1" dirty="0" smtClean="0"/>
              <a:t>Correction factor:</a:t>
            </a:r>
            <a:endParaRPr lang="en-US" sz="2400" b="1" dirty="0"/>
          </a:p>
        </p:txBody>
      </p:sp>
    </p:spTree>
    <p:extLst>
      <p:ext uri="{BB962C8B-B14F-4D97-AF65-F5344CB8AC3E}">
        <p14:creationId xmlns:p14="http://schemas.microsoft.com/office/powerpoint/2010/main" val="1750898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36600"/>
            <a:ext cx="8229600" cy="5359400"/>
          </a:xfrm>
        </p:spPr>
        <p:txBody>
          <a:bodyPr>
            <a:normAutofit/>
          </a:bodyPr>
          <a:lstStyle/>
          <a:p>
            <a:r>
              <a:rPr lang="en-US" sz="2400" dirty="0" smtClean="0"/>
              <a:t>Assessment of snow crab status does not depend on having unbiased estimates of population abundance and biomass, only that the scale of any bias remains constant between regions and through time. </a:t>
            </a:r>
          </a:p>
          <a:p>
            <a:r>
              <a:rPr lang="en-US" sz="2400" dirty="0" smtClean="0"/>
              <a:t>In other words, abundance and biomass indices are valid and useful tools for this assessment, though estimated mortality and exploitation rates, as they are presently calculated, are likely systematically biased.</a:t>
            </a:r>
            <a:endParaRPr lang="en-US" sz="2400" dirty="0"/>
          </a:p>
        </p:txBody>
      </p:sp>
    </p:spTree>
    <p:extLst>
      <p:ext uri="{BB962C8B-B14F-4D97-AF65-F5344CB8AC3E}">
        <p14:creationId xmlns:p14="http://schemas.microsoft.com/office/powerpoint/2010/main" val="301500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3745" y="381000"/>
            <a:ext cx="6830439" cy="492062"/>
          </a:xfrm>
        </p:spPr>
        <p:txBody>
          <a:bodyPr>
            <a:normAutofit fontScale="90000"/>
          </a:bodyPr>
          <a:lstStyle/>
          <a:p>
            <a:r>
              <a:rPr lang="en-US" sz="3200" b="1" dirty="0" smtClean="0"/>
              <a:t>Approach:</a:t>
            </a:r>
            <a:endParaRPr lang="en-US" sz="3200" b="1" dirty="0"/>
          </a:p>
        </p:txBody>
      </p:sp>
      <p:sp>
        <p:nvSpPr>
          <p:cNvPr id="3" name="Content Placeholder 2"/>
          <p:cNvSpPr>
            <a:spLocks noGrp="1"/>
          </p:cNvSpPr>
          <p:nvPr>
            <p:ph idx="1"/>
          </p:nvPr>
        </p:nvSpPr>
        <p:spPr>
          <a:xfrm>
            <a:off x="643745" y="1644621"/>
            <a:ext cx="7583487" cy="4763773"/>
          </a:xfrm>
        </p:spPr>
        <p:txBody>
          <a:bodyPr>
            <a:normAutofit fontScale="77500" lnSpcReduction="20000"/>
          </a:bodyPr>
          <a:lstStyle/>
          <a:p>
            <a:r>
              <a:rPr lang="en-US" dirty="0" smtClean="0"/>
              <a:t>There are all these processes changing through time </a:t>
            </a:r>
            <a:r>
              <a:rPr lang="mr-IN" dirty="0" smtClean="0"/>
              <a:t>…</a:t>
            </a:r>
            <a:r>
              <a:rPr lang="en-CA" dirty="0" smtClean="0"/>
              <a:t> so how do we resolve them? i.e. how do we tease each of them out so that we can draw informative inferences?</a:t>
            </a:r>
          </a:p>
          <a:p>
            <a:r>
              <a:rPr lang="en-CA" dirty="0" smtClean="0"/>
              <a:t>The approach is to be as informative about the different processes as possible, but not so much that we are forced to make unreasonable assumptions. </a:t>
            </a:r>
          </a:p>
          <a:p>
            <a:pPr lvl="1"/>
            <a:r>
              <a:rPr lang="en-CA" dirty="0" smtClean="0"/>
              <a:t>Informative: </a:t>
            </a:r>
          </a:p>
          <a:p>
            <a:pPr lvl="2"/>
            <a:r>
              <a:rPr lang="en-CA" dirty="0" smtClean="0"/>
              <a:t>structural information i.e. how the model is put together, </a:t>
            </a:r>
          </a:p>
          <a:p>
            <a:pPr lvl="2"/>
            <a:r>
              <a:rPr lang="en-CA" dirty="0" smtClean="0"/>
              <a:t>Informative parameters: prior constraints (fixed, distributions, ranges).</a:t>
            </a:r>
          </a:p>
          <a:p>
            <a:r>
              <a:rPr lang="en-CA" dirty="0" smtClean="0"/>
              <a:t>Hopefully most of these processes are predictable, i.e. sufficiently stable that they can be used as a baseline for processes that we are interested in, e.g. </a:t>
            </a:r>
            <a:r>
              <a:rPr lang="en-CA" dirty="0" err="1" smtClean="0"/>
              <a:t>catchability</a:t>
            </a:r>
            <a:r>
              <a:rPr lang="en-CA" dirty="0" smtClean="0"/>
              <a:t> and mortality.</a:t>
            </a:r>
          </a:p>
        </p:txBody>
      </p:sp>
      <p:sp>
        <p:nvSpPr>
          <p:cNvPr id="4" name="Rectangle 3"/>
          <p:cNvSpPr/>
          <p:nvPr/>
        </p:nvSpPr>
        <p:spPr>
          <a:xfrm>
            <a:off x="643745" y="1062959"/>
            <a:ext cx="2562120" cy="461665"/>
          </a:xfrm>
          <a:prstGeom prst="rect">
            <a:avLst/>
          </a:prstGeom>
        </p:spPr>
        <p:txBody>
          <a:bodyPr wrap="none">
            <a:spAutoFit/>
          </a:bodyPr>
          <a:lstStyle/>
          <a:p>
            <a:r>
              <a:rPr lang="en-US" sz="2400" b="1" dirty="0">
                <a:solidFill>
                  <a:srgbClr val="FFFFFF"/>
                </a:solidFill>
              </a:rPr>
              <a:t>U</a:t>
            </a:r>
            <a:r>
              <a:rPr lang="en-US" sz="2400" b="1" dirty="0" smtClean="0">
                <a:solidFill>
                  <a:srgbClr val="FFFFFF"/>
                </a:solidFill>
              </a:rPr>
              <a:t>nderlying idea:</a:t>
            </a:r>
            <a:endParaRPr lang="en-US" sz="2400" b="1" dirty="0">
              <a:solidFill>
                <a:srgbClr val="FFFFFF"/>
              </a:solidFill>
            </a:endParaRPr>
          </a:p>
        </p:txBody>
      </p:sp>
    </p:spTree>
    <p:extLst>
      <p:ext uri="{BB962C8B-B14F-4D97-AF65-F5344CB8AC3E}">
        <p14:creationId xmlns:p14="http://schemas.microsoft.com/office/powerpoint/2010/main" val="43133367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6648" y="381000"/>
            <a:ext cx="7583487" cy="550333"/>
          </a:xfrm>
        </p:spPr>
        <p:txBody>
          <a:bodyPr>
            <a:normAutofit fontScale="90000"/>
          </a:bodyPr>
          <a:lstStyle/>
          <a:p>
            <a:r>
              <a:rPr lang="en-US" sz="3200" b="1" dirty="0" smtClean="0"/>
              <a:t>Perspective:</a:t>
            </a:r>
            <a:endParaRPr lang="en-US" sz="3200" b="1" dirty="0"/>
          </a:p>
        </p:txBody>
      </p:sp>
      <p:sp>
        <p:nvSpPr>
          <p:cNvPr id="3" name="Content Placeholder 2"/>
          <p:cNvSpPr>
            <a:spLocks noGrp="1"/>
          </p:cNvSpPr>
          <p:nvPr>
            <p:ph idx="1"/>
          </p:nvPr>
        </p:nvSpPr>
        <p:spPr>
          <a:xfrm>
            <a:off x="506648" y="1461912"/>
            <a:ext cx="8129352" cy="4208930"/>
          </a:xfrm>
        </p:spPr>
        <p:txBody>
          <a:bodyPr>
            <a:normAutofit fontScale="92500" lnSpcReduction="20000"/>
          </a:bodyPr>
          <a:lstStyle/>
          <a:p>
            <a:r>
              <a:rPr lang="en-US" dirty="0"/>
              <a:t>Models are developed, different versions are examined and tested using diagnostics. They are not </a:t>
            </a:r>
            <a:r>
              <a:rPr lang="en-US" i="1" dirty="0"/>
              <a:t>true</a:t>
            </a:r>
            <a:r>
              <a:rPr lang="en-US" dirty="0"/>
              <a:t>, but they can be </a:t>
            </a:r>
            <a:r>
              <a:rPr lang="en-US" i="1" dirty="0"/>
              <a:t>useful</a:t>
            </a:r>
            <a:r>
              <a:rPr lang="en-US" dirty="0"/>
              <a:t>. Knowing the limits of their reliability is key. A model should be used insofar that it is useful and objective for the purposes it is being used. i.e. different objectives = different models.</a:t>
            </a:r>
          </a:p>
          <a:p>
            <a:r>
              <a:rPr lang="en-US" dirty="0"/>
              <a:t>When key processes are well modeled, they can allow for a contextualized assessment of quantities of interest (idea of signal and noise).</a:t>
            </a:r>
          </a:p>
          <a:p>
            <a:endParaRPr lang="en-US" dirty="0"/>
          </a:p>
        </p:txBody>
      </p:sp>
    </p:spTree>
    <p:extLst>
      <p:ext uri="{BB962C8B-B14F-4D97-AF65-F5344CB8AC3E}">
        <p14:creationId xmlns:p14="http://schemas.microsoft.com/office/powerpoint/2010/main" val="2610610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63" y="381000"/>
            <a:ext cx="7583487" cy="492062"/>
          </a:xfrm>
        </p:spPr>
        <p:txBody>
          <a:bodyPr>
            <a:normAutofit fontScale="90000"/>
          </a:bodyPr>
          <a:lstStyle/>
          <a:p>
            <a:r>
              <a:rPr lang="en-US" sz="2800" b="1" dirty="0" smtClean="0"/>
              <a:t>Specific Model Issues:</a:t>
            </a:r>
            <a:endParaRPr lang="en-US" sz="2800" b="1" dirty="0"/>
          </a:p>
        </p:txBody>
      </p:sp>
      <p:sp>
        <p:nvSpPr>
          <p:cNvPr id="3" name="Content Placeholder 2"/>
          <p:cNvSpPr>
            <a:spLocks noGrp="1"/>
          </p:cNvSpPr>
          <p:nvPr>
            <p:ph idx="1"/>
          </p:nvPr>
        </p:nvSpPr>
        <p:spPr>
          <a:xfrm>
            <a:off x="779463" y="1121091"/>
            <a:ext cx="7583487" cy="4916639"/>
          </a:xfrm>
        </p:spPr>
        <p:txBody>
          <a:bodyPr>
            <a:normAutofit fontScale="92500" lnSpcReduction="20000"/>
          </a:bodyPr>
          <a:lstStyle/>
          <a:p>
            <a:pPr marL="0" indent="0">
              <a:buNone/>
            </a:pPr>
            <a:r>
              <a:rPr lang="en-CA" dirty="0" smtClean="0"/>
              <a:t>Examples of processes that are often confounded:</a:t>
            </a:r>
          </a:p>
          <a:p>
            <a:r>
              <a:rPr lang="en-CA" dirty="0" smtClean="0"/>
              <a:t>Trawl size selectivity and size or instar-based mortality.</a:t>
            </a:r>
          </a:p>
          <a:p>
            <a:r>
              <a:rPr lang="en-CA" dirty="0" smtClean="0"/>
              <a:t>Instar size structure is hard to infer for larger sizes, especially in males.</a:t>
            </a:r>
          </a:p>
          <a:p>
            <a:endParaRPr lang="en-CA" dirty="0" smtClean="0"/>
          </a:p>
          <a:p>
            <a:pPr marL="0" indent="0">
              <a:buNone/>
            </a:pPr>
            <a:r>
              <a:rPr lang="en-US" dirty="0" smtClean="0"/>
              <a:t>Model </a:t>
            </a:r>
            <a:r>
              <a:rPr lang="en-US" dirty="0"/>
              <a:t>correlations can flatten some effects or processes into irrelevance.</a:t>
            </a:r>
          </a:p>
          <a:p>
            <a:pPr marL="0" indent="0">
              <a:buNone/>
            </a:pPr>
            <a:r>
              <a:rPr lang="en-US" dirty="0"/>
              <a:t>Models can be so obtuse that it is very difficult to properly evaluate its performance.</a:t>
            </a:r>
          </a:p>
          <a:p>
            <a:endParaRPr lang="en-CA" dirty="0" smtClean="0"/>
          </a:p>
          <a:p>
            <a:endParaRPr lang="en-US" dirty="0"/>
          </a:p>
        </p:txBody>
      </p:sp>
    </p:spTree>
    <p:extLst>
      <p:ext uri="{BB962C8B-B14F-4D97-AF65-F5344CB8AC3E}">
        <p14:creationId xmlns:p14="http://schemas.microsoft.com/office/powerpoint/2010/main" val="14752637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6013</TotalTime>
  <Words>492</Words>
  <Application>Microsoft Macintosh PowerPoint</Application>
  <PresentationFormat>On-screen Show (4:3)</PresentationFormat>
  <Paragraphs>56</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Increase in passive phase duration 2019 vs 2018:</vt:lpstr>
      <vt:lpstr>Comparison of catch and passive phase increases</vt:lpstr>
      <vt:lpstr>PowerPoint Presentation</vt:lpstr>
      <vt:lpstr>PowerPoint Presentation</vt:lpstr>
      <vt:lpstr>2019 catch adjustment:</vt:lpstr>
      <vt:lpstr>PowerPoint Presentation</vt:lpstr>
      <vt:lpstr>Approach:</vt:lpstr>
      <vt:lpstr>Perspective:</vt:lpstr>
      <vt:lpstr>Specific Model Issues:</vt:lpstr>
      <vt:lpstr>Strategy:</vt:lpstr>
    </vt:vector>
  </TitlesOfParts>
  <Company>EEE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Crustacean Crusty</dc:creator>
  <cp:lastModifiedBy>Crustacean Crusty</cp:lastModifiedBy>
  <cp:revision>11</cp:revision>
  <dcterms:created xsi:type="dcterms:W3CDTF">2021-02-05T20:11:20Z</dcterms:created>
  <dcterms:modified xsi:type="dcterms:W3CDTF">2021-02-10T00:25:01Z</dcterms:modified>
</cp:coreProperties>
</file>

<file path=docProps/thumbnail.jpeg>
</file>